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93" r:id="rId2"/>
    <p:sldId id="294" r:id="rId3"/>
    <p:sldId id="295" r:id="rId4"/>
    <p:sldId id="296" r:id="rId5"/>
    <p:sldId id="309" r:id="rId6"/>
    <p:sldId id="297" r:id="rId7"/>
    <p:sldId id="298" r:id="rId8"/>
    <p:sldId id="299" r:id="rId9"/>
    <p:sldId id="300" r:id="rId10"/>
    <p:sldId id="301" r:id="rId11"/>
    <p:sldId id="302" r:id="rId12"/>
    <p:sldId id="303" r:id="rId13"/>
    <p:sldId id="304" r:id="rId14"/>
    <p:sldId id="308" r:id="rId15"/>
    <p:sldId id="305" r:id="rId16"/>
    <p:sldId id="306" r:id="rId17"/>
    <p:sldId id="307" r:id="rId18"/>
    <p:sldId id="291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0033CC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146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tiff>
</file>

<file path=ppt/media/image22.png>
</file>

<file path=ppt/media/image23.png>
</file>

<file path=ppt/media/image3.png>
</file>

<file path=ppt/media/image4.png>
</file>

<file path=ppt/media/image5.png>
</file>

<file path=ppt/media/image6.tiff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30F05F-622B-4D1A-B2AB-0094F5EC197D}" type="datetimeFigureOut">
              <a:rPr lang="zh-CN" altLang="en-US" smtClean="0"/>
              <a:pPr/>
              <a:t>2017-8-25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534E9D-CF64-4800-B8D7-219AD7CA0E0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9974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534E9D-CF64-4800-B8D7-219AD7CA0E0A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grpSp>
        <p:nvGrpSpPr>
          <p:cNvPr id="2" name="组合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任意多边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任意多边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任意多边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占位符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8/25/2017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燕尾形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燕尾形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8/25/2017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8/25/2017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任意多边形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任意多边形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燕尾形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燕尾形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任意多边形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8/25/2017</a:t>
            </a:fld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algn="r" eaLnBrk="1" latinLnBrk="0" hangingPunct="1"/>
            <a:endParaRPr kumimoji="0" lang="en-US" sz="1000" dirty="0">
              <a:solidFill>
                <a:schemeClr val="tx1"/>
              </a:solidFill>
            </a:endParaRPr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sz="1000" b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813685"/>
            <a:ext cx="7886728" cy="1829761"/>
          </a:xfrm>
        </p:spPr>
        <p:txBody>
          <a:bodyPr>
            <a:noAutofit/>
          </a:bodyPr>
          <a:lstStyle/>
          <a:p>
            <a:pPr algn="ctr"/>
            <a: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r>
              <a:rPr lang="en-US" altLang="en-US" sz="280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en-US" altLang="en-US" sz="280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r>
              <a:rPr lang="en-US" altLang="en-US" sz="280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4.8 </a:t>
            </a:r>
            <a:r>
              <a:rPr lang="zh-CN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线性调频</a:t>
            </a:r>
            <a: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z</a:t>
            </a:r>
            <a:r>
              <a:rPr lang="zh-CN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变换（</a:t>
            </a:r>
            <a: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Chirp-z</a:t>
            </a:r>
            <a:r>
              <a:rPr lang="zh-CN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变换或</a:t>
            </a:r>
            <a: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CZT</a:t>
            </a:r>
            <a:r>
              <a:rPr lang="zh-CN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）算法</a:t>
            </a:r>
            <a:r>
              <a:rPr lang="zh-CN" altLang="en-US" sz="2800" dirty="0" smtClean="0"/>
              <a:t/>
            </a:r>
            <a:br>
              <a:rPr lang="zh-CN" altLang="en-US" sz="2800" dirty="0" smtClean="0"/>
            </a:br>
            <a:r>
              <a:rPr lang="zh-CN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zh-CN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r>
              <a:rPr lang="zh-CN" altLang="en-US" sz="2800" dirty="0" smtClean="0"/>
              <a:t/>
            </a:r>
            <a:br>
              <a:rPr lang="zh-CN" altLang="en-US" sz="2800" dirty="0" smtClean="0"/>
            </a:br>
            <a:r>
              <a:rPr lang="zh-CN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zh-CN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endParaRPr lang="zh-CN" altLang="en-US" sz="2800" dirty="0">
              <a:solidFill>
                <a:schemeClr val="tx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500034" y="571480"/>
            <a:ext cx="818365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⑤ 取圆周卷积的长度</a:t>
            </a:r>
            <a:r>
              <a:rPr lang="en-US" sz="2400" b="1" i="1" dirty="0" smtClean="0"/>
              <a:t>L</a:t>
            </a:r>
            <a:r>
              <a:rPr lang="en-US" sz="2400" b="1" dirty="0" smtClean="0"/>
              <a:t>≥</a:t>
            </a:r>
            <a:r>
              <a:rPr lang="en-US" sz="2400" b="1" i="1" dirty="0" smtClean="0"/>
              <a:t>M</a:t>
            </a:r>
            <a:r>
              <a:rPr lang="en-US" sz="2400" b="1" dirty="0" smtClean="0"/>
              <a:t>+</a:t>
            </a:r>
            <a:r>
              <a:rPr lang="en-US" sz="2400" b="1" i="1" dirty="0" smtClean="0"/>
              <a:t>N</a:t>
            </a:r>
            <a:r>
              <a:rPr lang="en-US" sz="2400" b="1" dirty="0" smtClean="0"/>
              <a:t>-1</a:t>
            </a:r>
            <a:r>
              <a:rPr lang="zh-CN" altLang="en-US" sz="2400" b="1" dirty="0" smtClean="0"/>
              <a:t>且满足</a:t>
            </a:r>
            <a:r>
              <a:rPr lang="en-US" altLang="zh-CN" sz="2400" b="1" i="1" dirty="0" smtClean="0"/>
              <a:t>L</a:t>
            </a:r>
            <a:r>
              <a:rPr lang="en-US" altLang="zh-CN" sz="2400" b="1" dirty="0" smtClean="0"/>
              <a:t>=2</a:t>
            </a:r>
            <a:r>
              <a:rPr lang="en-US" altLang="zh-CN" sz="2400" b="1" i="1" baseline="30000" dirty="0" smtClean="0"/>
              <a:t>m</a:t>
            </a:r>
            <a:r>
              <a:rPr lang="zh-CN" altLang="en-US" sz="2400" b="1" i="1" dirty="0" smtClean="0"/>
              <a:t>  </a:t>
            </a:r>
            <a:r>
              <a:rPr lang="zh-CN" altLang="en-US" sz="2400" b="1" dirty="0" smtClean="0"/>
              <a:t>（</a:t>
            </a:r>
            <a:r>
              <a:rPr lang="en-US" sz="2400" b="1" i="1" dirty="0" smtClean="0"/>
              <a:t>m</a:t>
            </a:r>
            <a:r>
              <a:rPr lang="zh-CN" altLang="en-US" sz="2400" b="1" dirty="0" smtClean="0"/>
              <a:t>为正整数）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dirty="0" smtClean="0"/>
              <a:t>     </a:t>
            </a:r>
            <a:r>
              <a:rPr lang="zh-CN" altLang="en-US" sz="2400" b="1" dirty="0" smtClean="0"/>
              <a:t>的最小</a:t>
            </a:r>
            <a:r>
              <a:rPr lang="en-US" sz="2400" b="1" i="1" dirty="0" smtClean="0"/>
              <a:t>L</a:t>
            </a:r>
            <a:r>
              <a:rPr lang="zh-CN" altLang="en-US" sz="2400" b="1" dirty="0" smtClean="0"/>
              <a:t>，以便进行基</a:t>
            </a:r>
            <a:r>
              <a:rPr lang="en-US" sz="2400" b="1" dirty="0" smtClean="0"/>
              <a:t>-2 FFT</a:t>
            </a:r>
            <a:r>
              <a:rPr lang="zh-CN" altLang="en-US" sz="2400" b="1" dirty="0" smtClean="0"/>
              <a:t>运算</a:t>
            </a:r>
            <a:r>
              <a:rPr lang="zh-CN" altLang="en-US" sz="2400" b="1" dirty="0" smtClean="0"/>
              <a:t>。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即</a:t>
            </a:r>
            <a:r>
              <a:rPr lang="en-US" altLang="zh-CN" sz="2400" b="1" dirty="0" smtClean="0"/>
              <a:t> </a:t>
            </a:r>
            <a:r>
              <a:rPr lang="en-US" altLang="zh-CN" sz="2400" b="1" i="1" dirty="0"/>
              <a:t>g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和</a:t>
            </a:r>
            <a:r>
              <a:rPr lang="en-US" altLang="zh-CN" sz="2400" b="1" dirty="0"/>
              <a:t> 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都补零值点，补到序列长度都为</a:t>
            </a:r>
            <a:r>
              <a:rPr lang="en-US" altLang="zh-CN" sz="2400" b="1" i="1" dirty="0"/>
              <a:t>L</a:t>
            </a:r>
            <a:r>
              <a:rPr lang="zh-CN" altLang="en-US" sz="2400" b="1" dirty="0"/>
              <a:t>点，</a:t>
            </a:r>
            <a:endParaRPr lang="en-US" altLang="zh-CN" sz="2400" b="1" dirty="0"/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对于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 </a:t>
            </a:r>
            <a:r>
              <a:rPr lang="zh-CN" altLang="en-US" sz="2400" b="1" dirty="0"/>
              <a:t>，是从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=</a:t>
            </a:r>
            <a:r>
              <a:rPr lang="en-US" altLang="zh-CN" sz="2400" b="1" i="1" dirty="0"/>
              <a:t>M</a:t>
            </a:r>
            <a:r>
              <a:rPr lang="zh-CN" altLang="en-US" sz="2400" b="1" dirty="0"/>
              <a:t>开始补</a:t>
            </a:r>
            <a:r>
              <a:rPr lang="en-US" altLang="zh-CN" sz="2400" b="1" i="1" dirty="0"/>
              <a:t>L</a:t>
            </a:r>
            <a:r>
              <a:rPr lang="en-US" altLang="zh-CN" sz="2400" b="1" dirty="0"/>
              <a:t>-(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+</a:t>
            </a:r>
            <a:r>
              <a:rPr lang="en-US" altLang="zh-CN" sz="2400" b="1" i="1" dirty="0"/>
              <a:t>M</a:t>
            </a:r>
            <a:r>
              <a:rPr lang="en-US" altLang="zh-CN" sz="2400" b="1" dirty="0"/>
              <a:t>-1)</a:t>
            </a:r>
            <a:r>
              <a:rPr lang="zh-CN" altLang="en-US" sz="2400" b="1" dirty="0"/>
              <a:t>个零值点，</a:t>
            </a:r>
            <a:endParaRPr lang="en-US" altLang="zh-CN" sz="2400" b="1" dirty="0"/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补到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=</a:t>
            </a:r>
            <a:r>
              <a:rPr lang="en-US" altLang="zh-CN" sz="2400" b="1" i="1" dirty="0"/>
              <a:t>L</a:t>
            </a:r>
            <a:r>
              <a:rPr lang="en-US" altLang="zh-CN" sz="2400" b="1" dirty="0"/>
              <a:t>-</a:t>
            </a:r>
            <a:r>
              <a:rPr lang="en-US" altLang="zh-CN" sz="2400" b="1" i="1" dirty="0"/>
              <a:t>N</a:t>
            </a:r>
            <a:r>
              <a:rPr lang="zh-CN" altLang="en-US" sz="2400" b="1" dirty="0"/>
              <a:t>处，这时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是从 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=-(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-1)</a:t>
            </a:r>
            <a:r>
              <a:rPr lang="zh-CN" altLang="en-US" sz="2400" b="1" dirty="0"/>
              <a:t> 到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=</a:t>
            </a:r>
            <a:r>
              <a:rPr lang="en-US" altLang="zh-CN" sz="2400" b="1" i="1" dirty="0"/>
              <a:t>L</a:t>
            </a:r>
            <a:r>
              <a:rPr lang="en-US" altLang="zh-CN" sz="2400" b="1" dirty="0"/>
              <a:t>-</a:t>
            </a:r>
            <a:r>
              <a:rPr lang="en-US" altLang="zh-CN" sz="2400" b="1" i="1" dirty="0"/>
              <a:t>N</a:t>
            </a:r>
            <a:r>
              <a:rPr lang="zh-CN" altLang="en-US" sz="2400" b="1" dirty="0"/>
              <a:t>的</a:t>
            </a:r>
            <a:endParaRPr lang="en-US" altLang="zh-CN" sz="2400" b="1" dirty="0"/>
          </a:p>
          <a:p>
            <a:pPr>
              <a:lnSpc>
                <a:spcPct val="150000"/>
              </a:lnSpc>
            </a:pPr>
            <a:r>
              <a:rPr lang="en-US" altLang="zh-CN" sz="2400" b="1" i="1" dirty="0"/>
              <a:t>L</a:t>
            </a:r>
            <a:r>
              <a:rPr lang="zh-CN" altLang="en-US" sz="2400" b="1" dirty="0"/>
              <a:t>点序列，其中有</a:t>
            </a:r>
            <a:r>
              <a:rPr lang="en-US" altLang="zh-CN" sz="2400" b="1" i="1" dirty="0"/>
              <a:t>L</a:t>
            </a:r>
            <a:r>
              <a:rPr lang="en-US" altLang="zh-CN" sz="2400" b="1" dirty="0"/>
              <a:t>-(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+</a:t>
            </a:r>
            <a:r>
              <a:rPr lang="en-US" altLang="zh-CN" sz="2400" b="1" i="1" dirty="0"/>
              <a:t>M</a:t>
            </a:r>
            <a:r>
              <a:rPr lang="en-US" altLang="zh-CN" sz="2400" b="1" dirty="0"/>
              <a:t>-1)</a:t>
            </a:r>
            <a:r>
              <a:rPr lang="zh-CN" altLang="en-US" sz="2400" b="1" dirty="0"/>
              <a:t>个零值点</a:t>
            </a:r>
            <a:r>
              <a:rPr lang="zh-CN" altLang="en-US" sz="2400" b="1" dirty="0" smtClean="0"/>
              <a:t>。</a:t>
            </a:r>
            <a:endParaRPr lang="zh-CN" altLang="en-US" sz="2400" b="1" dirty="0" smtClean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1472" y="714356"/>
            <a:ext cx="735810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⑥ 为了做</a:t>
            </a:r>
            <a:r>
              <a:rPr lang="en-US" sz="2400" b="1" i="1" dirty="0" smtClean="0"/>
              <a:t>L</a:t>
            </a:r>
            <a:r>
              <a:rPr lang="zh-CN" altLang="en-US" sz="2400" b="1" dirty="0" smtClean="0"/>
              <a:t>点</a:t>
            </a:r>
            <a:r>
              <a:rPr lang="en-US" sz="2400" b="1" dirty="0" smtClean="0"/>
              <a:t>DFT</a:t>
            </a:r>
            <a:r>
              <a:rPr lang="zh-CN" altLang="en-US" sz="2400" b="1" dirty="0" smtClean="0"/>
              <a:t>运算，序列必须在主值区间</a:t>
            </a:r>
            <a:r>
              <a:rPr lang="en-US" sz="2400" b="1" dirty="0" smtClean="0"/>
              <a:t> 0~</a:t>
            </a:r>
            <a:r>
              <a:rPr lang="en-US" sz="2400" b="1" i="1" dirty="0" smtClean="0"/>
              <a:t>L</a:t>
            </a:r>
            <a:r>
              <a:rPr lang="en-US" sz="2400" b="1" dirty="0" smtClean="0"/>
              <a:t>-1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 smtClean="0"/>
              <a:t>     </a:t>
            </a:r>
            <a:r>
              <a:rPr lang="zh-CN" altLang="en-US" sz="2400" b="1" dirty="0" smtClean="0"/>
              <a:t>范围内，故必须将补零后的</a:t>
            </a:r>
            <a:r>
              <a:rPr lang="en-US" sz="2400" b="1" dirty="0" smtClean="0"/>
              <a:t> 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 smtClean="0"/>
              <a:t>以</a:t>
            </a:r>
            <a:r>
              <a:rPr lang="en-US" sz="2400" b="1" i="1" dirty="0" smtClean="0"/>
              <a:t>L</a:t>
            </a:r>
            <a:r>
              <a:rPr lang="zh-CN" altLang="en-US" sz="2400" b="1" dirty="0" smtClean="0"/>
              <a:t>点为周期进行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dirty="0" smtClean="0"/>
              <a:t>     </a:t>
            </a:r>
            <a:r>
              <a:rPr lang="zh-CN" altLang="en-US" sz="2400" b="1" dirty="0" smtClean="0"/>
              <a:t>周期延拓，然后取主值序列，即为</a:t>
            </a:r>
            <a:r>
              <a:rPr lang="en-US" altLang="zh-CN" sz="2400" b="1" i="1" dirty="0" smtClean="0"/>
              <a:t>h</a:t>
            </a:r>
            <a:r>
              <a:rPr lang="en-US" altLang="zh-CN" sz="2400" b="1" dirty="0" smtClean="0"/>
              <a:t>((</a:t>
            </a:r>
            <a:r>
              <a:rPr lang="en-US" altLang="zh-CN" sz="2400" b="1" i="1" dirty="0" smtClean="0"/>
              <a:t>n</a:t>
            </a:r>
            <a:r>
              <a:rPr lang="en-US" altLang="zh-CN" sz="2400" b="1" dirty="0" smtClean="0"/>
              <a:t>))</a:t>
            </a:r>
            <a:r>
              <a:rPr lang="en-US" altLang="zh-CN" sz="2400" b="1" i="1" baseline="-25000" dirty="0" smtClean="0"/>
              <a:t>N</a:t>
            </a:r>
            <a:r>
              <a:rPr lang="en-US" altLang="zh-CN" sz="2400" b="1" i="1" dirty="0" smtClean="0"/>
              <a:t>R</a:t>
            </a:r>
            <a:r>
              <a:rPr lang="en-US" altLang="zh-CN" sz="2400" b="1" i="1" baseline="-25000" dirty="0" smtClean="0"/>
              <a:t>L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n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   。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71472" y="2786058"/>
            <a:ext cx="80698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⑦ 如果将最后形成的主值区间内的序列用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 smtClean="0"/>
              <a:t>表示，则有</a:t>
            </a:r>
          </a:p>
        </p:txBody>
      </p:sp>
      <p:pic>
        <p:nvPicPr>
          <p:cNvPr id="9222" name="Picture 6" descr="image03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43175" y="3571876"/>
            <a:ext cx="2571768" cy="556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1472" y="642918"/>
            <a:ext cx="803777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⑧ 再进一步，将⑦中的</a:t>
            </a:r>
            <a:r>
              <a:rPr lang="en-US" sz="2400" b="1" dirty="0" smtClean="0"/>
              <a:t> 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 smtClean="0"/>
              <a:t>分段表示，考虑到</a:t>
            </a:r>
            <a:r>
              <a:rPr lang="en-US" sz="2400" b="1" i="1" dirty="0" smtClean="0"/>
              <a:t>L</a:t>
            </a:r>
            <a:r>
              <a:rPr lang="en-US" sz="2400" b="1" dirty="0" smtClean="0"/>
              <a:t>≥</a:t>
            </a:r>
            <a:r>
              <a:rPr lang="en-US" sz="2400" b="1" i="1" dirty="0" smtClean="0"/>
              <a:t>M</a:t>
            </a:r>
            <a:r>
              <a:rPr lang="en-US" sz="2400" b="1" dirty="0" smtClean="0"/>
              <a:t>+</a:t>
            </a:r>
            <a:r>
              <a:rPr lang="en-US" sz="2400" b="1" i="1" dirty="0" smtClean="0"/>
              <a:t>N</a:t>
            </a:r>
            <a:r>
              <a:rPr lang="en-US" sz="2400" b="1" dirty="0" smtClean="0"/>
              <a:t>-1, </a:t>
            </a:r>
          </a:p>
          <a:p>
            <a:pPr>
              <a:lnSpc>
                <a:spcPct val="150000"/>
              </a:lnSpc>
            </a:pPr>
            <a:r>
              <a:rPr lang="en-US" sz="2400" b="1" i="1" dirty="0" smtClean="0"/>
              <a:t>L</a:t>
            </a:r>
            <a:r>
              <a:rPr lang="en-US" sz="2400" b="1" dirty="0" smtClean="0"/>
              <a:t>=2</a:t>
            </a:r>
            <a:r>
              <a:rPr lang="en-US" altLang="zh-CN" sz="2400" b="1" i="1" baseline="30000" dirty="0" smtClean="0"/>
              <a:t>m</a:t>
            </a:r>
            <a:r>
              <a:rPr lang="en-US" sz="2400" b="1" dirty="0" smtClean="0"/>
              <a:t> </a:t>
            </a:r>
            <a:r>
              <a:rPr lang="zh-CN" altLang="en-US" sz="2400" b="1" dirty="0" smtClean="0"/>
              <a:t>，则有</a:t>
            </a:r>
          </a:p>
          <a:p>
            <a:pPr>
              <a:lnSpc>
                <a:spcPct val="150000"/>
              </a:lnSpc>
            </a:pPr>
            <a:endParaRPr lang="zh-CN" altLang="en-US" sz="2400" b="1" dirty="0" smtClean="0"/>
          </a:p>
        </p:txBody>
      </p:sp>
      <p:pic>
        <p:nvPicPr>
          <p:cNvPr id="10244" name="Picture 4" descr="image03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71538" y="2571768"/>
            <a:ext cx="918437" cy="4286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45" name="Picture 5" descr="image03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71670" y="2000240"/>
            <a:ext cx="1428728" cy="15400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46" name="Picture 6" descr="image037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857620" y="2000240"/>
            <a:ext cx="2571768" cy="1325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2" descr="image00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479242" y="2357430"/>
            <a:ext cx="7021980" cy="41434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8596" y="642918"/>
            <a:ext cx="71641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⑨ 将</a:t>
            </a:r>
            <a:r>
              <a:rPr lang="en-US" sz="2400" b="1" dirty="0" smtClean="0"/>
              <a:t>                                </a:t>
            </a:r>
            <a:r>
              <a:rPr lang="zh-CN" altLang="en-US" sz="2400" b="1" dirty="0" smtClean="0"/>
              <a:t>补上零值点后的</a:t>
            </a:r>
            <a:r>
              <a:rPr lang="en-US" sz="2400" b="1" i="1" dirty="0" smtClean="0"/>
              <a:t>L</a:t>
            </a:r>
            <a:r>
              <a:rPr lang="zh-CN" altLang="en-US" sz="2400" b="1" dirty="0" smtClean="0"/>
              <a:t>点序列为</a:t>
            </a:r>
          </a:p>
          <a:p>
            <a:pPr>
              <a:lnSpc>
                <a:spcPct val="150000"/>
              </a:lnSpc>
            </a:pPr>
            <a:endParaRPr lang="zh-CN" altLang="en-US" sz="2400" b="1" dirty="0" smtClean="0"/>
          </a:p>
        </p:txBody>
      </p:sp>
      <p:pic>
        <p:nvPicPr>
          <p:cNvPr id="11266" name="Picture 2" descr="image038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85852" y="500042"/>
            <a:ext cx="2214578" cy="6451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267" name="Picture 3" descr="image03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85852" y="1785926"/>
            <a:ext cx="959257" cy="4286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268" name="Picture 4" descr="image040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285984" y="1428736"/>
            <a:ext cx="3518248" cy="11429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785786" y="2852752"/>
            <a:ext cx="6614311" cy="576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用</a:t>
            </a:r>
            <a:r>
              <a:rPr lang="en-US" sz="2400" b="1" dirty="0" smtClean="0"/>
              <a:t>DFT</a:t>
            </a:r>
            <a:r>
              <a:rPr lang="zh-CN" altLang="en-US" sz="2400" b="1" dirty="0" smtClean="0"/>
              <a:t>办法来实现这一卷积，可以用下图即求得</a:t>
            </a:r>
          </a:p>
        </p:txBody>
      </p:sp>
      <p:pic>
        <p:nvPicPr>
          <p:cNvPr id="11269" name="Picture 5" descr="image041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857488" y="3786190"/>
            <a:ext cx="2714644" cy="4350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E:\DSP程佩青课件\064937-01 数字信号处理教程（第四版）(经典版) 40571-9\CTP\TU\4T31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86248" y="142852"/>
            <a:ext cx="3076575" cy="6342063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1051489" y="1886606"/>
            <a:ext cx="1877437" cy="1113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2400" dirty="0" smtClean="0">
                <a:solidFill>
                  <a:srgbClr val="C00000"/>
                </a:solidFill>
                <a:latin typeface="黑体" pitchFamily="2" charset="-122"/>
                <a:ea typeface="黑体" pitchFamily="2" charset="-122"/>
              </a:rPr>
              <a:t>Chirp-z</a:t>
            </a:r>
            <a:r>
              <a:rPr lang="zh-CN" altLang="en-US" sz="2400" dirty="0" smtClean="0">
                <a:solidFill>
                  <a:srgbClr val="C00000"/>
                </a:solidFill>
                <a:latin typeface="+mn-ea"/>
              </a:rPr>
              <a:t>变换</a:t>
            </a:r>
            <a:endParaRPr lang="en-US" altLang="zh-CN" sz="2400" dirty="0" smtClean="0">
              <a:solidFill>
                <a:srgbClr val="C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C00000"/>
                </a:solidFill>
                <a:latin typeface="+mn-ea"/>
              </a:rPr>
              <a:t>的圆周卷积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image04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71538" y="1397232"/>
            <a:ext cx="7072362" cy="42463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857224" y="500042"/>
            <a:ext cx="5440913" cy="576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C00000"/>
                </a:solidFill>
              </a:rPr>
              <a:t>用</a:t>
            </a:r>
            <a:r>
              <a:rPr lang="en-US" sz="2400" b="1" dirty="0" smtClean="0">
                <a:solidFill>
                  <a:srgbClr val="C00000"/>
                </a:solidFill>
              </a:rPr>
              <a:t>DFT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（采用基</a:t>
            </a:r>
            <a:r>
              <a:rPr lang="en-US" sz="2400" b="1" dirty="0" smtClean="0">
                <a:solidFill>
                  <a:srgbClr val="C00000"/>
                </a:solidFill>
              </a:rPr>
              <a:t>-2 FFT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算法）实现</a:t>
            </a:r>
            <a:r>
              <a:rPr lang="en-US" sz="2400" b="1" dirty="0" smtClean="0">
                <a:solidFill>
                  <a:srgbClr val="C00000"/>
                </a:solidFill>
              </a:rPr>
              <a:t>CZT</a:t>
            </a:r>
            <a:endParaRPr lang="zh-CN" altLang="en-US" sz="2400" b="1" dirty="0" smtClean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0034" y="428604"/>
            <a:ext cx="5764720" cy="576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33CC"/>
                </a:solidFill>
              </a:rPr>
              <a:t>CZT</a:t>
            </a:r>
            <a:r>
              <a:rPr lang="zh-CN" altLang="en-US" sz="2400" b="1" dirty="0" smtClean="0">
                <a:solidFill>
                  <a:srgbClr val="0033CC"/>
                </a:solidFill>
              </a:rPr>
              <a:t>算法与</a:t>
            </a:r>
            <a:r>
              <a:rPr lang="en-US" sz="2400" b="1" dirty="0" smtClean="0">
                <a:solidFill>
                  <a:srgbClr val="0033CC"/>
                </a:solidFill>
              </a:rPr>
              <a:t>DFT</a:t>
            </a:r>
            <a:r>
              <a:rPr lang="zh-CN" altLang="en-US" sz="2400" b="1" dirty="0" smtClean="0">
                <a:solidFill>
                  <a:srgbClr val="0033CC"/>
                </a:solidFill>
              </a:rPr>
              <a:t>算法相比，有以下特点：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17677" y="1214422"/>
            <a:ext cx="7340471" cy="576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① 灵活，其输入序列长度可以不等于输出序列长度。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0034" y="1928802"/>
            <a:ext cx="8725466" cy="576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② </a:t>
            </a:r>
            <a:r>
              <a:rPr lang="en-US" sz="2400" b="1" i="1" dirty="0" smtClean="0"/>
              <a:t>N</a:t>
            </a:r>
            <a:r>
              <a:rPr lang="zh-CN" altLang="en-US" sz="2400" b="1" dirty="0" smtClean="0"/>
              <a:t>、</a:t>
            </a:r>
            <a:r>
              <a:rPr lang="en-US" sz="2400" b="1" i="1" dirty="0" smtClean="0"/>
              <a:t>M</a:t>
            </a:r>
            <a:r>
              <a:rPr lang="zh-CN" altLang="en-US" sz="2400" b="1" dirty="0" smtClean="0"/>
              <a:t>可以为任意数，不一定要是组合数，甚至可以是素数。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00034" y="2643182"/>
            <a:ext cx="613501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③ 各</a:t>
            </a:r>
            <a:r>
              <a:rPr lang="en-US" sz="2400" b="1" dirty="0" smtClean="0"/>
              <a:t> </a:t>
            </a:r>
            <a:r>
              <a:rPr lang="en-US" sz="2400" b="1" i="1" dirty="0" smtClean="0"/>
              <a:t>z</a:t>
            </a:r>
            <a:r>
              <a:rPr lang="en-US" sz="2400" b="1" i="1" baseline="-25000" dirty="0" smtClean="0"/>
              <a:t>k</a:t>
            </a:r>
            <a:r>
              <a:rPr lang="zh-CN" altLang="en-US" sz="2400" b="1" dirty="0" smtClean="0"/>
              <a:t>点</a:t>
            </a:r>
            <a:r>
              <a:rPr lang="zh-CN" altLang="en-US" sz="2400" b="1" dirty="0" smtClean="0"/>
              <a:t>间的角度间隔</a:t>
            </a:r>
            <a:r>
              <a:rPr lang="en-US" sz="2400" b="1" dirty="0" smtClean="0"/>
              <a:t> </a:t>
            </a:r>
            <a:r>
              <a:rPr lang="en-US" sz="2400" b="1" dirty="0" smtClean="0"/>
              <a:t>     </a:t>
            </a:r>
            <a:r>
              <a:rPr lang="zh-CN" altLang="en-US" sz="2400" b="1" dirty="0" smtClean="0"/>
              <a:t>可以是任意的，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dirty="0" smtClean="0"/>
              <a:t>     </a:t>
            </a:r>
            <a:r>
              <a:rPr lang="zh-CN" altLang="en-US" sz="2400" b="1" dirty="0" smtClean="0"/>
              <a:t>因而计算的分辨率可以调整。</a:t>
            </a:r>
          </a:p>
          <a:p>
            <a:pPr>
              <a:lnSpc>
                <a:spcPct val="150000"/>
              </a:lnSpc>
            </a:pPr>
            <a:endParaRPr lang="zh-CN" altLang="en-US" sz="2400" b="1" dirty="0" smtClean="0"/>
          </a:p>
        </p:txBody>
      </p:sp>
      <p:pic>
        <p:nvPicPr>
          <p:cNvPr id="13315" name="Picture 3" descr="image04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21901" y="2714619"/>
            <a:ext cx="357190" cy="4960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/>
          <p:nvPr/>
        </p:nvSpPr>
        <p:spPr>
          <a:xfrm>
            <a:off x="428596" y="4071942"/>
            <a:ext cx="807304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④  计算的周线可以不是圆，也可以不是单位圆，此周线是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dirty="0" smtClean="0"/>
              <a:t>      </a:t>
            </a:r>
            <a:r>
              <a:rPr lang="zh-CN" altLang="en-US" sz="2400" b="1" dirty="0" smtClean="0"/>
              <a:t>螺线（特定条件下，也可以是圆，或是单位圆），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dirty="0" smtClean="0"/>
              <a:t>      </a:t>
            </a:r>
            <a:r>
              <a:rPr lang="zh-CN" altLang="en-US" sz="2400" b="1" dirty="0" smtClean="0"/>
              <a:t>这对于分析单位圆内极点位置的性能有利。</a:t>
            </a:r>
          </a:p>
          <a:p>
            <a:pPr>
              <a:lnSpc>
                <a:spcPct val="150000"/>
              </a:lnSpc>
            </a:pPr>
            <a:endParaRPr lang="zh-CN" altLang="en-US" sz="2400" b="1" dirty="0" smtClean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1472" y="428604"/>
            <a:ext cx="761779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⑤ 周线起始点</a:t>
            </a:r>
            <a:r>
              <a:rPr lang="en-US" sz="2400" b="1" i="1" dirty="0" smtClean="0"/>
              <a:t>  z</a:t>
            </a:r>
            <a:r>
              <a:rPr lang="en-US" sz="2400" b="1" baseline="-25000" dirty="0" smtClean="0"/>
              <a:t>0</a:t>
            </a:r>
            <a:r>
              <a:rPr lang="en-US" sz="2400" b="1" i="1" dirty="0" smtClean="0"/>
              <a:t> </a:t>
            </a:r>
            <a:r>
              <a:rPr lang="zh-CN" altLang="en-US" sz="2400" b="1" dirty="0" smtClean="0"/>
              <a:t>可任意选定，不必一定在</a:t>
            </a:r>
            <a:r>
              <a:rPr lang="en-US" sz="2400" b="1" i="1" dirty="0" smtClean="0"/>
              <a:t>z</a:t>
            </a:r>
            <a:r>
              <a:rPr lang="en-US" sz="2400" b="1" dirty="0" smtClean="0"/>
              <a:t>=1</a:t>
            </a:r>
            <a:r>
              <a:rPr lang="zh-CN" altLang="en-US" sz="2400" b="1" dirty="0" smtClean="0"/>
              <a:t>处，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dirty="0" smtClean="0"/>
              <a:t>     </a:t>
            </a:r>
            <a:r>
              <a:rPr lang="zh-CN" altLang="en-US" sz="2400" b="1" dirty="0" smtClean="0"/>
              <a:t>也就是说可在任何复频率处，如果</a:t>
            </a:r>
            <a:r>
              <a:rPr lang="en-US" altLang="zh-CN" sz="2400" b="1" i="1" dirty="0"/>
              <a:t>z</a:t>
            </a:r>
            <a:r>
              <a:rPr lang="en-US" altLang="zh-CN" sz="2400" b="1" baseline="-25000" dirty="0"/>
              <a:t>0</a:t>
            </a:r>
            <a:r>
              <a:rPr lang="zh-CN" altLang="en-US" sz="2400" b="1" dirty="0" smtClean="0"/>
              <a:t>选在单位圆上，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dirty="0" smtClean="0"/>
              <a:t>     </a:t>
            </a:r>
            <a:r>
              <a:rPr lang="zh-CN" altLang="en-US" sz="2400" b="1" dirty="0" smtClean="0"/>
              <a:t>则可以任意频率作为分析起点（而不一定要以</a:t>
            </a:r>
            <a:r>
              <a:rPr lang="en-US" sz="2400" b="1" i="1" dirty="0" smtClean="0"/>
              <a:t>ω</a:t>
            </a:r>
            <a:r>
              <a:rPr lang="en-US" sz="2400" b="1" dirty="0" smtClean="0"/>
              <a:t>=0</a:t>
            </a:r>
            <a:r>
              <a:rPr lang="zh-CN" altLang="en-US" sz="2400" b="1" dirty="0" smtClean="0"/>
              <a:t>作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dirty="0" smtClean="0"/>
              <a:t>     </a:t>
            </a:r>
            <a:r>
              <a:rPr lang="zh-CN" altLang="en-US" sz="2400" b="1" dirty="0" smtClean="0"/>
              <a:t>为起点），便于作窄带高分辨率分析。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14348" y="3071810"/>
            <a:ext cx="760977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⑥ 当</a:t>
            </a:r>
            <a:r>
              <a:rPr lang="en-US" sz="2400" b="1" i="1" dirty="0" smtClean="0"/>
              <a:t>A</a:t>
            </a:r>
            <a:r>
              <a:rPr lang="en-US" sz="2400" b="1" dirty="0" smtClean="0"/>
              <a:t>=1, </a:t>
            </a:r>
            <a:r>
              <a:rPr lang="en-US" sz="2400" b="1" i="1" dirty="0" smtClean="0"/>
              <a:t>M</a:t>
            </a:r>
            <a:r>
              <a:rPr lang="en-US" sz="2400" b="1" dirty="0" smtClean="0"/>
              <a:t>=</a:t>
            </a:r>
            <a:r>
              <a:rPr lang="en-US" sz="2400" b="1" i="1" dirty="0" smtClean="0"/>
              <a:t>N</a:t>
            </a:r>
            <a:r>
              <a:rPr lang="en-US" sz="2400" b="1" dirty="0" smtClean="0"/>
              <a:t>, </a:t>
            </a:r>
            <a:r>
              <a:rPr lang="en-US" sz="2400" b="1" i="1" dirty="0" smtClean="0"/>
              <a:t>W</a:t>
            </a:r>
            <a:r>
              <a:rPr lang="en-US" sz="2400" b="1" dirty="0" smtClean="0"/>
              <a:t>= =</a:t>
            </a:r>
            <a:r>
              <a:rPr lang="en-US" sz="2400" b="1" i="1" dirty="0" smtClean="0"/>
              <a:t>W</a:t>
            </a:r>
            <a:r>
              <a:rPr lang="en-US" sz="2400" b="1" i="1" baseline="-25000" dirty="0" smtClean="0"/>
              <a:t>N</a:t>
            </a:r>
            <a:r>
              <a:rPr lang="zh-CN" altLang="en-US" sz="2400" b="1" dirty="0" smtClean="0"/>
              <a:t>时，</a:t>
            </a:r>
            <a:r>
              <a:rPr lang="en-US" sz="2400" b="1" dirty="0" smtClean="0"/>
              <a:t>CZT</a:t>
            </a:r>
            <a:r>
              <a:rPr lang="zh-CN" altLang="en-US" sz="2400" b="1" dirty="0" smtClean="0"/>
              <a:t>变成</a:t>
            </a:r>
            <a:r>
              <a:rPr lang="en-US" sz="2400" b="1" dirty="0" smtClean="0"/>
              <a:t>DFT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dirty="0" smtClean="0"/>
              <a:t>     </a:t>
            </a:r>
            <a:r>
              <a:rPr lang="zh-CN" altLang="en-US" sz="2400" b="1" dirty="0" smtClean="0"/>
              <a:t>因此</a:t>
            </a:r>
            <a:r>
              <a:rPr lang="en-US" sz="2400" b="1" dirty="0" smtClean="0"/>
              <a:t>DFT</a:t>
            </a:r>
            <a:r>
              <a:rPr lang="zh-CN" altLang="en-US" sz="2400" b="1" dirty="0" smtClean="0"/>
              <a:t>也可用</a:t>
            </a:r>
            <a:r>
              <a:rPr lang="en-US" sz="2400" b="1" dirty="0" smtClean="0"/>
              <a:t>CZT</a:t>
            </a:r>
            <a:r>
              <a:rPr lang="zh-CN" altLang="en-US" sz="2400" b="1" dirty="0" smtClean="0"/>
              <a:t>算法计算，即使</a:t>
            </a:r>
            <a:r>
              <a:rPr lang="en-US" sz="2400" b="1" i="1" dirty="0" smtClean="0"/>
              <a:t>N</a:t>
            </a:r>
            <a:r>
              <a:rPr lang="zh-CN" altLang="en-US" sz="2400" b="1" dirty="0" smtClean="0"/>
              <a:t>为素数也行。</a:t>
            </a:r>
          </a:p>
          <a:p>
            <a:pPr>
              <a:lnSpc>
                <a:spcPct val="150000"/>
              </a:lnSpc>
            </a:pPr>
            <a:endParaRPr lang="zh-CN" altLang="en-US" sz="2400" b="1" dirty="0" smtClean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599107"/>
            <a:ext cx="7772400" cy="1829761"/>
          </a:xfrm>
        </p:spPr>
        <p:txBody>
          <a:bodyPr>
            <a:normAutofit/>
          </a:bodyPr>
          <a:lstStyle/>
          <a:p>
            <a:pPr algn="l"/>
            <a:r>
              <a:rPr lang="zh-CN" altLang="en-US" sz="4000" dirty="0" smtClean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作业：</a:t>
            </a:r>
            <a:endParaRPr lang="zh-CN" altLang="en-US" sz="4000" dirty="0">
              <a:solidFill>
                <a:srgbClr val="FF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800" y="3143248"/>
            <a:ext cx="7772400" cy="1199704"/>
          </a:xfrm>
        </p:spPr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0034" y="357166"/>
            <a:ext cx="748474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400" b="1" i="1" dirty="0" smtClean="0"/>
              <a:t>z</a:t>
            </a:r>
            <a:r>
              <a:rPr lang="zh-CN" altLang="en-US" sz="2400" b="1" dirty="0" smtClean="0"/>
              <a:t>变换采用螺线抽样，可适用于更一般情况下由</a:t>
            </a:r>
            <a:r>
              <a:rPr lang="en-US" sz="2400" b="1" i="1" dirty="0" smtClean="0"/>
              <a:t>x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n</a:t>
            </a:r>
            <a:r>
              <a:rPr lang="en-US" sz="2400" b="1" dirty="0" smtClean="0"/>
              <a:t>)</a:t>
            </a:r>
          </a:p>
          <a:p>
            <a:pPr marL="457200" indent="-457200">
              <a:lnSpc>
                <a:spcPct val="150000"/>
              </a:lnSpc>
            </a:pPr>
            <a:r>
              <a:rPr lang="en-US" altLang="zh-CN" sz="2400" b="1" dirty="0" smtClean="0"/>
              <a:t>      </a:t>
            </a:r>
            <a:r>
              <a:rPr lang="zh-CN" altLang="en-US" sz="2400" b="1" dirty="0" smtClean="0"/>
              <a:t>求</a:t>
            </a:r>
            <a:r>
              <a:rPr lang="en-US" sz="2400" b="1" i="1" dirty="0" smtClean="0"/>
              <a:t>X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z</a:t>
            </a:r>
            <a:r>
              <a:rPr lang="en-US" sz="2400" b="1" i="1" baseline="-25000" dirty="0" smtClean="0"/>
              <a:t>k</a:t>
            </a:r>
            <a:r>
              <a:rPr lang="en-US" sz="2400" b="1" dirty="0" smtClean="0"/>
              <a:t>)</a:t>
            </a:r>
            <a:r>
              <a:rPr lang="zh-CN" altLang="en-US" sz="2400" b="1" dirty="0" smtClean="0"/>
              <a:t>的快速算法，</a:t>
            </a:r>
            <a:endParaRPr lang="en-US" altLang="zh-CN" sz="2400" b="1" dirty="0" smtClean="0"/>
          </a:p>
          <a:p>
            <a:pPr marL="457200" indent="-457200">
              <a:lnSpc>
                <a:spcPct val="150000"/>
              </a:lnSpc>
            </a:pPr>
            <a:r>
              <a:rPr lang="en-US" altLang="zh-CN" sz="2400" b="1" dirty="0" smtClean="0"/>
              <a:t>      </a:t>
            </a:r>
            <a:r>
              <a:rPr lang="zh-CN" altLang="en-US" sz="2400" b="1" dirty="0" smtClean="0"/>
              <a:t>这种变换称为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线性调频</a:t>
            </a:r>
            <a:r>
              <a:rPr lang="en-US" sz="2400" b="1" i="1" dirty="0" smtClean="0">
                <a:solidFill>
                  <a:srgbClr val="C00000"/>
                </a:solidFill>
              </a:rPr>
              <a:t>z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变换，简称</a:t>
            </a:r>
            <a:r>
              <a:rPr lang="en-US" sz="2400" b="1" dirty="0" smtClean="0">
                <a:solidFill>
                  <a:srgbClr val="C00000"/>
                </a:solidFill>
              </a:rPr>
              <a:t>CZT</a:t>
            </a:r>
            <a:r>
              <a:rPr lang="zh-CN" altLang="en-US" sz="2400" b="1" dirty="0" smtClean="0"/>
              <a:t>。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28662" y="2214554"/>
            <a:ext cx="4613764" cy="576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已知</a:t>
            </a:r>
            <a:r>
              <a:rPr lang="en-US" sz="2400" b="1" i="1" dirty="0" smtClean="0"/>
              <a:t>x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n</a:t>
            </a:r>
            <a:r>
              <a:rPr lang="en-US" sz="2400" b="1" dirty="0" smtClean="0"/>
              <a:t>)( 0≤</a:t>
            </a:r>
            <a:r>
              <a:rPr lang="en-US" sz="2400" b="1" i="1" dirty="0" smtClean="0"/>
              <a:t>n</a:t>
            </a:r>
            <a:r>
              <a:rPr lang="en-US" sz="2400" b="1" dirty="0" smtClean="0"/>
              <a:t>≤</a:t>
            </a:r>
            <a:r>
              <a:rPr lang="en-US" sz="2400" b="1" i="1" dirty="0" smtClean="0"/>
              <a:t>N</a:t>
            </a:r>
            <a:r>
              <a:rPr lang="en-US" sz="2400" b="1" dirty="0" smtClean="0"/>
              <a:t>-1)</a:t>
            </a:r>
            <a:r>
              <a:rPr lang="zh-CN" altLang="en-US" sz="2400" b="1" dirty="0" smtClean="0"/>
              <a:t>是有限长序列</a:t>
            </a:r>
          </a:p>
        </p:txBody>
      </p:sp>
      <p:pic>
        <p:nvPicPr>
          <p:cNvPr id="1027" name="Picture 3" descr="image00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5984" y="3000372"/>
            <a:ext cx="4000528" cy="471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8" name="Picture 4" descr="image00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00298" y="3714775"/>
            <a:ext cx="3203976" cy="500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1714480" y="2928934"/>
            <a:ext cx="494046" cy="576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令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14480" y="3571876"/>
            <a:ext cx="803425" cy="576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其中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42976" y="4500570"/>
            <a:ext cx="6971780" cy="1130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i="1" dirty="0" smtClean="0"/>
              <a:t>A</a:t>
            </a:r>
            <a:r>
              <a:rPr lang="en-US" sz="2400" b="1" dirty="0" smtClean="0"/>
              <a:t>, </a:t>
            </a:r>
            <a:r>
              <a:rPr lang="en-US" sz="2400" b="1" i="1" dirty="0" smtClean="0"/>
              <a:t>W</a:t>
            </a:r>
            <a:r>
              <a:rPr lang="zh-CN" altLang="en-US" sz="2400" b="1" dirty="0" smtClean="0"/>
              <a:t>都是任意复数</a:t>
            </a:r>
            <a:r>
              <a:rPr lang="en-US" sz="2400" b="1" dirty="0" smtClean="0"/>
              <a:t>, </a:t>
            </a:r>
            <a:r>
              <a:rPr lang="en-US" sz="2400" b="1" i="1" dirty="0" smtClean="0"/>
              <a:t>k</a:t>
            </a:r>
            <a:r>
              <a:rPr lang="en-US" sz="2400" b="1" dirty="0" smtClean="0"/>
              <a:t>=0,1,2...,</a:t>
            </a:r>
            <a:r>
              <a:rPr lang="en-US" sz="2400" b="1" i="1" dirty="0" smtClean="0"/>
              <a:t>M</a:t>
            </a:r>
            <a:r>
              <a:rPr lang="en-US" sz="2400" b="1" dirty="0" smtClean="0"/>
              <a:t>-1 , </a:t>
            </a:r>
            <a:r>
              <a:rPr lang="en-US" sz="2400" b="1" i="1" dirty="0" smtClean="0"/>
              <a:t>M</a:t>
            </a:r>
            <a:r>
              <a:rPr lang="zh-CN" altLang="en-US" sz="2400" b="1" dirty="0" smtClean="0"/>
              <a:t>为所要分析的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复频谱的点数</a:t>
            </a:r>
            <a:r>
              <a:rPr lang="en-US" sz="2400" b="1" dirty="0" smtClean="0"/>
              <a:t>, </a:t>
            </a:r>
            <a:r>
              <a:rPr lang="zh-CN" altLang="en-US" sz="2400" b="1" dirty="0" smtClean="0"/>
              <a:t>不一定等于</a:t>
            </a:r>
            <a:r>
              <a:rPr lang="en-US" sz="2400" b="1" i="1" dirty="0" smtClean="0"/>
              <a:t>N</a:t>
            </a:r>
            <a:r>
              <a:rPr lang="zh-CN" altLang="en-US" sz="2400" b="1" dirty="0" smtClean="0"/>
              <a:t>。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图片 3" descr="image00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86082" y="1668496"/>
            <a:ext cx="3500430" cy="33321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571472" y="571480"/>
            <a:ext cx="4650632" cy="576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6600"/>
                </a:solidFill>
              </a:rPr>
              <a:t>CTZ</a:t>
            </a:r>
            <a:r>
              <a:rPr lang="zh-CN" altLang="en-US" sz="2400" b="1" dirty="0" smtClean="0">
                <a:solidFill>
                  <a:srgbClr val="006600"/>
                </a:solidFill>
              </a:rPr>
              <a:t>在</a:t>
            </a:r>
            <a:r>
              <a:rPr lang="en-US" sz="2400" b="1" i="1" dirty="0" smtClean="0">
                <a:solidFill>
                  <a:srgbClr val="006600"/>
                </a:solidFill>
              </a:rPr>
              <a:t>z</a:t>
            </a:r>
            <a:r>
              <a:rPr lang="zh-CN" altLang="en-US" sz="2400" b="1" dirty="0" smtClean="0">
                <a:solidFill>
                  <a:srgbClr val="006600"/>
                </a:solidFill>
              </a:rPr>
              <a:t>平面抽样点的螺旋轨迹：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42910" y="500042"/>
            <a:ext cx="1745991" cy="576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C00000"/>
                </a:solidFill>
              </a:rPr>
              <a:t>CZT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算法：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28662" y="1643050"/>
            <a:ext cx="7457356" cy="2786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E:\DSP程佩青课件\064937-01 数字信号处理教程（第四版）(经典版) 40571-9\CTP\TU\4T30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85918" y="500042"/>
            <a:ext cx="6072229" cy="553425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1472" y="500042"/>
            <a:ext cx="30588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/>
              <a:t>2.  CZT</a:t>
            </a:r>
            <a:r>
              <a:rPr lang="zh-CN" altLang="en-US" sz="2400" b="1" dirty="0" smtClean="0"/>
              <a:t>算法计算公式</a:t>
            </a:r>
          </a:p>
        </p:txBody>
      </p:sp>
      <p:pic>
        <p:nvPicPr>
          <p:cNvPr id="4098" name="图片 5" descr="image00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71538" y="1357298"/>
            <a:ext cx="6000792" cy="747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99" name="图片 77" descr="IMG_259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786446" y="2428892"/>
            <a:ext cx="2178858" cy="7858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1142976" y="3071834"/>
            <a:ext cx="2646878" cy="576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利用布鲁斯坦等式</a:t>
            </a:r>
          </a:p>
        </p:txBody>
      </p:sp>
      <p:pic>
        <p:nvPicPr>
          <p:cNvPr id="4100" name="Picture 4" descr="image008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428860" y="3857652"/>
            <a:ext cx="3300435" cy="7858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1214414" y="4572032"/>
            <a:ext cx="800219" cy="576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可得</a:t>
            </a:r>
          </a:p>
        </p:txBody>
      </p:sp>
      <p:pic>
        <p:nvPicPr>
          <p:cNvPr id="4101" name="Picture 5" descr="image009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214546" y="5143536"/>
            <a:ext cx="5421779" cy="714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8596" y="428604"/>
            <a:ext cx="800219" cy="576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其中</a:t>
            </a:r>
          </a:p>
        </p:txBody>
      </p:sp>
      <p:pic>
        <p:nvPicPr>
          <p:cNvPr id="5122" name="Picture 2" descr="image01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28728" y="1038998"/>
            <a:ext cx="4962184" cy="15327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00034" y="500042"/>
            <a:ext cx="7154523" cy="1130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 startAt="3"/>
            </a:pPr>
            <a:r>
              <a:rPr lang="zh-CN" altLang="en-US" sz="2400" b="1" dirty="0" smtClean="0"/>
              <a:t>用</a:t>
            </a:r>
            <a:r>
              <a:rPr lang="en-US" sz="2400" b="1" dirty="0" smtClean="0"/>
              <a:t>DFT</a:t>
            </a:r>
            <a:r>
              <a:rPr lang="zh-CN" altLang="en-US" sz="2400" b="1" dirty="0" smtClean="0"/>
              <a:t>求解</a:t>
            </a:r>
            <a:r>
              <a:rPr lang="en-US" sz="2400" b="1" dirty="0" smtClean="0"/>
              <a:t>CZT</a:t>
            </a:r>
            <a:r>
              <a:rPr lang="zh-CN" altLang="en-US" sz="2400" b="1" dirty="0" smtClean="0"/>
              <a:t>，即用圆周卷积代替线性卷积，</a:t>
            </a:r>
            <a:endParaRPr lang="en-US" altLang="zh-CN" sz="2400" b="1" dirty="0" smtClean="0"/>
          </a:p>
          <a:p>
            <a:pPr marL="457200" indent="-457200">
              <a:lnSpc>
                <a:spcPct val="150000"/>
              </a:lnSpc>
            </a:pPr>
            <a:r>
              <a:rPr lang="en-US" altLang="zh-CN" sz="2400" b="1" dirty="0" smtClean="0"/>
              <a:t>       </a:t>
            </a:r>
            <a:r>
              <a:rPr lang="zh-CN" altLang="en-US" sz="2400" b="1" dirty="0" smtClean="0"/>
              <a:t>然后用</a:t>
            </a:r>
            <a:r>
              <a:rPr lang="en-US" sz="2400" b="1" dirty="0" smtClean="0"/>
              <a:t>DFT</a:t>
            </a:r>
            <a:r>
              <a:rPr lang="zh-CN" altLang="en-US" sz="2400" b="1" dirty="0" smtClean="0"/>
              <a:t>来求解的</a:t>
            </a:r>
            <a:r>
              <a:rPr lang="en-US" sz="2400" b="1" dirty="0" smtClean="0"/>
              <a:t>DFT</a:t>
            </a:r>
            <a:r>
              <a:rPr lang="zh-CN" altLang="en-US" sz="2400" b="1" dirty="0" smtClean="0"/>
              <a:t>算法为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00100" y="1928802"/>
            <a:ext cx="7358114" cy="576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AutoNum type="circleNumDbPlain"/>
            </a:pPr>
            <a:r>
              <a:rPr lang="zh-CN" altLang="en-US" sz="2400" b="1" dirty="0" smtClean="0"/>
              <a:t>输入序列</a:t>
            </a:r>
            <a:r>
              <a:rPr lang="en-US" altLang="zh-CN" sz="2400" b="1" dirty="0" smtClean="0"/>
              <a:t> </a:t>
            </a:r>
            <a:r>
              <a:rPr lang="en-US" altLang="zh-CN" sz="2400" b="1" i="1" dirty="0" smtClean="0"/>
              <a:t>g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n</a:t>
            </a:r>
            <a:r>
              <a:rPr lang="en-US" altLang="zh-CN" sz="2400" b="1" dirty="0" smtClean="0"/>
              <a:t>)=</a:t>
            </a:r>
            <a:r>
              <a:rPr lang="en-US" altLang="zh-CN" sz="2400" b="1" i="1" dirty="0" smtClean="0"/>
              <a:t>x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n</a:t>
            </a:r>
            <a:r>
              <a:rPr lang="en-US" altLang="zh-CN" sz="2400" b="1" dirty="0" smtClean="0"/>
              <a:t>)</a:t>
            </a:r>
            <a:r>
              <a:rPr lang="en-US" altLang="zh-CN" sz="2400" b="1" i="1" dirty="0" smtClean="0"/>
              <a:t>A</a:t>
            </a:r>
            <a:r>
              <a:rPr lang="en-US" altLang="zh-CN" sz="2400" b="1" baseline="30000" dirty="0" smtClean="0"/>
              <a:t>-</a:t>
            </a:r>
            <a:r>
              <a:rPr lang="en-US" altLang="zh-CN" sz="2400" b="1" i="1" baseline="30000" dirty="0" smtClean="0"/>
              <a:t>n</a:t>
            </a:r>
            <a:r>
              <a:rPr lang="en-US" altLang="zh-CN" sz="2400" b="1" i="1" dirty="0" smtClean="0"/>
              <a:t>W</a:t>
            </a:r>
            <a:r>
              <a:rPr lang="en-US" altLang="zh-CN" sz="2400" b="1" i="1" baseline="30000" dirty="0" smtClean="0">
                <a:solidFill>
                  <a:srgbClr val="FF0000"/>
                </a:solidFill>
              </a:rPr>
              <a:t>n</a:t>
            </a:r>
            <a:r>
              <a:rPr lang="en-US" altLang="zh-CN" sz="2400" b="1" baseline="30000" dirty="0" smtClean="0">
                <a:solidFill>
                  <a:srgbClr val="FF0000"/>
                </a:solidFill>
              </a:rPr>
              <a:t>2/</a:t>
            </a:r>
            <a:r>
              <a:rPr lang="en-US" altLang="zh-CN" sz="2400" b="1" baseline="30000" dirty="0" smtClean="0"/>
              <a:t>2</a:t>
            </a:r>
            <a:r>
              <a:rPr lang="en-US" altLang="zh-CN" sz="2400" b="1" dirty="0" smtClean="0"/>
              <a:t> ,0</a:t>
            </a:r>
            <a:r>
              <a:rPr lang="en-US" altLang="zh-CN" sz="2400" b="1" dirty="0"/>
              <a:t>≤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 ≤</a:t>
            </a:r>
            <a:r>
              <a:rPr lang="en-US" altLang="zh-CN" sz="2400" b="1" i="1" dirty="0" smtClean="0"/>
              <a:t>N</a:t>
            </a:r>
            <a:r>
              <a:rPr lang="en-US" altLang="zh-CN" sz="2400" b="1" dirty="0" smtClean="0"/>
              <a:t>-1</a:t>
            </a:r>
            <a:r>
              <a:rPr lang="zh-CN" altLang="en-US" sz="2400" b="1" dirty="0" smtClean="0"/>
              <a:t>为</a:t>
            </a:r>
            <a:r>
              <a:rPr lang="en-US" sz="2400" b="1" i="1" dirty="0" smtClean="0"/>
              <a:t>N</a:t>
            </a:r>
            <a:r>
              <a:rPr lang="zh-CN" altLang="en-US" sz="2400" b="1" dirty="0" smtClean="0"/>
              <a:t>点序列。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8027" y="2714620"/>
            <a:ext cx="7845417" cy="16842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② 等效线性系统</a:t>
            </a:r>
            <a:r>
              <a:rPr lang="en-US" altLang="zh-CN" sz="2400" b="1" i="1" dirty="0" smtClean="0"/>
              <a:t>h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n</a:t>
            </a:r>
            <a:r>
              <a:rPr lang="en-US" altLang="zh-CN" sz="2400" b="1" dirty="0" smtClean="0"/>
              <a:t>)</a:t>
            </a:r>
            <a:r>
              <a:rPr lang="en-US" sz="2400" b="1" dirty="0" smtClean="0"/>
              <a:t> </a:t>
            </a:r>
            <a:r>
              <a:rPr lang="zh-CN" altLang="en-US" sz="2400" b="1" dirty="0" smtClean="0"/>
              <a:t>是非因果序列，当</a:t>
            </a:r>
            <a:r>
              <a:rPr lang="en-US" altLang="zh-CN" sz="2400" b="1" i="1" dirty="0" smtClean="0"/>
              <a:t>n</a:t>
            </a:r>
            <a:r>
              <a:rPr lang="zh-CN" altLang="en-US" sz="2400" b="1" dirty="0" smtClean="0"/>
              <a:t>的区间</a:t>
            </a:r>
            <a:r>
              <a:rPr lang="en-US" altLang="zh-CN" sz="2400" b="1" dirty="0" smtClean="0"/>
              <a:t>0≤</a:t>
            </a:r>
            <a:r>
              <a:rPr lang="en-US" altLang="zh-CN" sz="2400" b="1" i="1" dirty="0" smtClean="0"/>
              <a:t>n</a:t>
            </a:r>
            <a:r>
              <a:rPr lang="en-US" altLang="zh-CN" sz="2400" b="1" dirty="0"/>
              <a:t> </a:t>
            </a:r>
            <a:r>
              <a:rPr lang="en-US" altLang="zh-CN" sz="2400" b="1" dirty="0" smtClean="0"/>
              <a:t>≤</a:t>
            </a:r>
            <a:r>
              <a:rPr lang="en-US" altLang="zh-CN" sz="2400" b="1" i="1" dirty="0" smtClean="0"/>
              <a:t>N</a:t>
            </a:r>
            <a:r>
              <a:rPr lang="en-US" altLang="zh-CN" sz="2400" b="1" dirty="0" smtClean="0"/>
              <a:t>-1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则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的区间为</a:t>
            </a:r>
            <a:r>
              <a:rPr lang="en-US" altLang="zh-CN" sz="2400" b="1" dirty="0"/>
              <a:t>-(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-1) ≤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 ≤</a:t>
            </a:r>
            <a:r>
              <a:rPr lang="en-US" altLang="zh-CN" sz="2400" b="1" i="1" dirty="0"/>
              <a:t>M</a:t>
            </a:r>
            <a:r>
              <a:rPr lang="en-US" altLang="zh-CN" sz="2400" b="1" dirty="0"/>
              <a:t>-1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即</a:t>
            </a:r>
            <a:r>
              <a:rPr lang="en-US" altLang="zh-CN" sz="2400" b="1" dirty="0"/>
              <a:t> 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为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+</a:t>
            </a:r>
            <a:r>
              <a:rPr lang="en-US" altLang="zh-CN" sz="2400" b="1" i="1" dirty="0"/>
              <a:t>M</a:t>
            </a:r>
            <a:r>
              <a:rPr lang="en-US" altLang="zh-CN" sz="2400" b="1" dirty="0"/>
              <a:t>-1</a:t>
            </a:r>
            <a:r>
              <a:rPr lang="zh-CN" altLang="en-US" sz="2400" b="1" dirty="0"/>
              <a:t>点的有限长非因果序列</a:t>
            </a:r>
            <a:r>
              <a:rPr lang="zh-CN" altLang="en-US" sz="2400" b="1" dirty="0" smtClean="0"/>
              <a:t>。</a:t>
            </a:r>
            <a:endParaRPr lang="zh-CN" altLang="en-US" sz="2400" b="1" i="1" dirty="0" smtClean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11560" y="893447"/>
            <a:ext cx="794159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③  线性卷积</a:t>
            </a:r>
            <a:r>
              <a:rPr lang="en-US" altLang="zh-CN" sz="2400" b="1" i="1" dirty="0"/>
              <a:t>h(n</a:t>
            </a:r>
            <a:r>
              <a:rPr lang="en-US" altLang="zh-CN" sz="2400" b="1" dirty="0"/>
              <a:t>)*</a:t>
            </a:r>
            <a:r>
              <a:rPr lang="en-US" altLang="zh-CN" sz="2400" b="1" i="1" dirty="0"/>
              <a:t>g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的长度为</a:t>
            </a:r>
            <a:r>
              <a:rPr lang="en-US" altLang="zh-CN" sz="2400" b="1" dirty="0"/>
              <a:t>(2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+</a:t>
            </a:r>
            <a:r>
              <a:rPr lang="en-US" altLang="zh-CN" sz="2400" b="1" i="1" dirty="0"/>
              <a:t>M</a:t>
            </a:r>
            <a:r>
              <a:rPr lang="en-US" altLang="zh-CN" sz="2400" b="1" dirty="0"/>
              <a:t>-2)</a:t>
            </a:r>
            <a:r>
              <a:rPr lang="zh-CN" altLang="en-US" sz="2400" b="1" dirty="0"/>
              <a:t>点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④ </a:t>
            </a:r>
            <a:r>
              <a:rPr lang="zh-CN" altLang="en-US" sz="2400" b="1" dirty="0" smtClean="0"/>
              <a:t>由于</a:t>
            </a:r>
            <a:r>
              <a:rPr lang="en-US" altLang="zh-CN" sz="2400" b="1" i="1" dirty="0"/>
              <a:t>X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i="1" baseline="-25000" dirty="0"/>
              <a:t>k</a:t>
            </a:r>
            <a:r>
              <a:rPr lang="en-US" altLang="zh-CN" sz="2400" b="1" dirty="0"/>
              <a:t>)</a:t>
            </a:r>
            <a:r>
              <a:rPr lang="en-US" sz="2400" b="1" dirty="0" smtClean="0"/>
              <a:t> </a:t>
            </a:r>
            <a:r>
              <a:rPr lang="zh-CN" altLang="en-US" sz="2400" b="1" dirty="0" smtClean="0"/>
              <a:t>只需要前</a:t>
            </a:r>
            <a:r>
              <a:rPr lang="en-US" sz="2400" b="1" dirty="0" smtClean="0"/>
              <a:t> </a:t>
            </a:r>
            <a:r>
              <a:rPr lang="en-US" sz="2400" b="1" i="1" dirty="0" smtClean="0"/>
              <a:t>M</a:t>
            </a:r>
            <a:r>
              <a:rPr lang="zh-CN" altLang="en-US" sz="2400" b="1" dirty="0" smtClean="0"/>
              <a:t>个值</a:t>
            </a:r>
            <a:r>
              <a:rPr lang="en-US" altLang="zh-CN" sz="2400" b="1" i="1" dirty="0"/>
              <a:t>X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i="1" baseline="-25000" dirty="0"/>
              <a:t>k</a:t>
            </a:r>
            <a:r>
              <a:rPr lang="en-US" altLang="zh-CN" sz="2400" b="1" dirty="0" smtClean="0"/>
              <a:t>)(</a:t>
            </a:r>
            <a:r>
              <a:rPr lang="en-US" altLang="zh-CN" sz="2400" b="1" i="1" dirty="0" smtClean="0"/>
              <a:t>k</a:t>
            </a:r>
            <a:r>
              <a:rPr lang="en-US" altLang="zh-CN" sz="2400" b="1" dirty="0" smtClean="0"/>
              <a:t>=0,1,…,</a:t>
            </a:r>
            <a:r>
              <a:rPr lang="en-US" altLang="zh-CN" sz="2400" b="1" i="1" dirty="0" smtClean="0"/>
              <a:t>M</a:t>
            </a:r>
            <a:r>
              <a:rPr lang="en-US" altLang="zh-CN" sz="2400" b="1" dirty="0" smtClean="0"/>
              <a:t>-1)</a:t>
            </a:r>
            <a:r>
              <a:rPr lang="en-US" sz="2400" b="1" dirty="0" smtClean="0"/>
              <a:t> 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dirty="0" smtClean="0"/>
              <a:t>     </a:t>
            </a:r>
            <a:r>
              <a:rPr lang="zh-CN" altLang="en-US" sz="2400" b="1" dirty="0" smtClean="0"/>
              <a:t>对于</a:t>
            </a:r>
            <a:r>
              <a:rPr lang="en-US" sz="2400" b="1" i="1" dirty="0" smtClean="0"/>
              <a:t> </a:t>
            </a:r>
            <a:r>
              <a:rPr lang="en-US" sz="2400" b="1" i="1" dirty="0" err="1" smtClean="0"/>
              <a:t>k≥M</a:t>
            </a:r>
            <a:r>
              <a:rPr lang="zh-CN" altLang="en-US" sz="2400" b="1" dirty="0" smtClean="0"/>
              <a:t>的 </a:t>
            </a:r>
            <a:r>
              <a:rPr lang="en-US" altLang="zh-CN" sz="2400" b="1" i="1" dirty="0"/>
              <a:t>X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i="1" baseline="-25000" dirty="0"/>
              <a:t>k</a:t>
            </a:r>
            <a:r>
              <a:rPr lang="en-US" altLang="zh-CN" sz="2400" b="1" dirty="0"/>
              <a:t>)</a:t>
            </a:r>
            <a:r>
              <a:rPr lang="zh-CN" altLang="en-US" sz="2400" b="1" dirty="0" smtClean="0"/>
              <a:t>值是否混叠并不感兴趣，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dirty="0" smtClean="0"/>
              <a:t>     </a:t>
            </a:r>
            <a:r>
              <a:rPr lang="zh-CN" altLang="en-US" sz="2400" b="1" dirty="0" smtClean="0"/>
              <a:t>因而圆周卷积的点数取为</a:t>
            </a:r>
            <a:r>
              <a:rPr lang="en-US" sz="2400" b="1" dirty="0" smtClean="0"/>
              <a:t>(</a:t>
            </a:r>
            <a:r>
              <a:rPr lang="zh-CN" altLang="en-US" sz="2400" b="1" dirty="0" smtClean="0"/>
              <a:t>最小</a:t>
            </a:r>
            <a:r>
              <a:rPr lang="en-US" sz="2400" b="1" dirty="0" smtClean="0"/>
              <a:t>)</a:t>
            </a:r>
            <a:r>
              <a:rPr lang="en-US" sz="2400" b="1" i="1" dirty="0" smtClean="0"/>
              <a:t>N+M</a:t>
            </a:r>
            <a:r>
              <a:rPr lang="en-US" sz="2400" b="1" dirty="0" smtClean="0"/>
              <a:t>-1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dirty="0" smtClean="0"/>
              <a:t>      </a:t>
            </a:r>
            <a:r>
              <a:rPr lang="zh-CN" altLang="en-US" sz="2400" b="1" dirty="0" smtClean="0"/>
              <a:t>这样圆周卷积的前</a:t>
            </a:r>
            <a:r>
              <a:rPr lang="en-US" sz="2400" b="1" dirty="0" smtClean="0"/>
              <a:t> </a:t>
            </a:r>
            <a:r>
              <a:rPr lang="en-US" sz="2400" b="1" i="1" dirty="0" smtClean="0"/>
              <a:t>M</a:t>
            </a:r>
            <a:r>
              <a:rPr lang="zh-CN" altLang="en-US" sz="2400" b="1" dirty="0" smtClean="0"/>
              <a:t>个</a:t>
            </a:r>
            <a:r>
              <a:rPr lang="zh-CN" altLang="en-US" sz="2400" b="1" dirty="0" smtClean="0"/>
              <a:t>点</a:t>
            </a:r>
            <a:r>
              <a:rPr lang="en-US" altLang="zh-CN" sz="2400" b="1" dirty="0" smtClean="0"/>
              <a:t>0~(</a:t>
            </a:r>
            <a:r>
              <a:rPr lang="en-US" altLang="zh-CN" sz="2400" b="1" i="1" dirty="0" smtClean="0"/>
              <a:t>M</a:t>
            </a:r>
            <a:r>
              <a:rPr lang="en-US" altLang="zh-CN" sz="2400" b="1" dirty="0" smtClean="0"/>
              <a:t>-1)</a:t>
            </a:r>
            <a:r>
              <a:rPr lang="zh-CN" altLang="en-US" sz="2400" b="1" dirty="0" smtClean="0"/>
              <a:t>才</a:t>
            </a:r>
            <a:r>
              <a:rPr lang="zh-CN" altLang="en-US" sz="2400" b="1" dirty="0" smtClean="0"/>
              <a:t>相当于线性卷积。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自定义 2">
      <a:majorFont>
        <a:latin typeface="Times New Roman"/>
        <a:ea typeface="楷体_GB2312"/>
        <a:cs typeface=""/>
      </a:majorFont>
      <a:minorFont>
        <a:latin typeface="Times New Roman"/>
        <a:ea typeface="楷体_GB2312"/>
        <a:cs typeface="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>
        <a:noFill/>
        <a:ln w="19050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50000"/>
          </a:lnSpc>
          <a:defRPr sz="2400" b="1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700</TotalTime>
  <Words>694</Words>
  <Application>Microsoft Office PowerPoint</Application>
  <PresentationFormat>全屏显示(4:3)</PresentationFormat>
  <Paragraphs>59</Paragraphs>
  <Slides>18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19" baseType="lpstr">
      <vt:lpstr>Concourse</vt:lpstr>
      <vt:lpstr>   4.8 线性调频z变换（Chirp-z变换或CZT）算法   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作业：</vt:lpstr>
    </vt:vector>
  </TitlesOfParts>
  <Company>WwW.YlmF.CoM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雨林木风</dc:creator>
  <cp:lastModifiedBy>E34Wen</cp:lastModifiedBy>
  <cp:revision>100</cp:revision>
  <dcterms:created xsi:type="dcterms:W3CDTF">2017-07-17T10:44:10Z</dcterms:created>
  <dcterms:modified xsi:type="dcterms:W3CDTF">2017-08-25T03:35:14Z</dcterms:modified>
</cp:coreProperties>
</file>

<file path=docProps/thumbnail.jpeg>
</file>